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6"/>
  </p:sldMasterIdLst>
  <p:notesMasterIdLst>
    <p:notesMasterId r:id="rId30"/>
  </p:notesMasterIdLst>
  <p:sldIdLst>
    <p:sldId id="256" r:id="rId17"/>
    <p:sldId id="257" r:id="rId18"/>
    <p:sldId id="295" r:id="rId19"/>
    <p:sldId id="296" r:id="rId20"/>
    <p:sldId id="293" r:id="rId21"/>
    <p:sldId id="265" r:id="rId22"/>
    <p:sldId id="258" r:id="rId23"/>
    <p:sldId id="259" r:id="rId24"/>
    <p:sldId id="261" r:id="rId25"/>
    <p:sldId id="275" r:id="rId26"/>
    <p:sldId id="297" r:id="rId27"/>
    <p:sldId id="291" r:id="rId28"/>
    <p:sldId id="283" r:id="rId2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235"/>
    <a:srgbClr val="E89090"/>
    <a:srgbClr val="2E75B6"/>
    <a:srgbClr val="00B050"/>
    <a:srgbClr val="9C3030"/>
    <a:srgbClr val="00CC66"/>
    <a:srgbClr val="D65252"/>
    <a:srgbClr val="5E913B"/>
    <a:srgbClr val="FFFFFF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559" autoAdjust="0"/>
  </p:normalViewPr>
  <p:slideViewPr>
    <p:cSldViewPr snapToGrid="0">
      <p:cViewPr varScale="1">
        <p:scale>
          <a:sx n="69" d="100"/>
          <a:sy n="69" d="100"/>
        </p:scale>
        <p:origin x="858" y="6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slide" Target="slides/slide2.xml"/><Relationship Id="rId26" Type="http://schemas.openxmlformats.org/officeDocument/2006/relationships/slide" Target="slides/slide10.xml"/><Relationship Id="rId3" Type="http://schemas.openxmlformats.org/officeDocument/2006/relationships/customXml" Target="../customXml/item3.xml"/><Relationship Id="rId21" Type="http://schemas.openxmlformats.org/officeDocument/2006/relationships/slide" Target="slides/slide5.xml"/><Relationship Id="rId34" Type="http://schemas.openxmlformats.org/officeDocument/2006/relationships/tableStyles" Target="tableStyles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" Target="slides/slide1.xml"/><Relationship Id="rId25" Type="http://schemas.openxmlformats.org/officeDocument/2006/relationships/slide" Target="slides/slide9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.xml"/><Relationship Id="rId20" Type="http://schemas.openxmlformats.org/officeDocument/2006/relationships/slide" Target="slides/slide4.xml"/><Relationship Id="rId29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8.xml"/><Relationship Id="rId32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7.xml"/><Relationship Id="rId28" Type="http://schemas.openxmlformats.org/officeDocument/2006/relationships/slide" Target="slides/slide12.xml"/><Relationship Id="rId10" Type="http://schemas.openxmlformats.org/officeDocument/2006/relationships/customXml" Target="../customXml/item10.xml"/><Relationship Id="rId19" Type="http://schemas.openxmlformats.org/officeDocument/2006/relationships/slide" Target="slides/slide3.xml"/><Relationship Id="rId3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6.xml"/><Relationship Id="rId27" Type="http://schemas.openxmlformats.org/officeDocument/2006/relationships/slide" Target="slides/slide11.xml"/><Relationship Id="rId30" Type="http://schemas.openxmlformats.org/officeDocument/2006/relationships/notesMaster" Target="notesMasters/notesMaster1.xml"/><Relationship Id="rId8" Type="http://schemas.openxmlformats.org/officeDocument/2006/relationships/customXml" Target="../customXml/item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Доля ОС на мобильном </a:t>
            </a:r>
            <a:r>
              <a:rPr lang="ru-RU" dirty="0" smtClean="0"/>
              <a:t>рынке </a:t>
            </a:r>
          </a:p>
          <a:p>
            <a:pPr>
              <a:defRPr/>
            </a:pPr>
            <a:r>
              <a:rPr lang="ru-RU" dirty="0" smtClean="0"/>
              <a:t>Рейтинг от </a:t>
            </a:r>
            <a:r>
              <a:rPr lang="en-US" sz="1862" b="0" i="0" u="none" strike="noStrike" baseline="0" dirty="0" smtClean="0">
                <a:effectLst/>
              </a:rPr>
              <a:t>International Data Corporation</a:t>
            </a:r>
            <a:r>
              <a:rPr lang="en-US" dirty="0" smtClean="0"/>
              <a:t> Q12015</a:t>
            </a:r>
            <a:endParaRPr lang="ru-RU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Доля ОС на мобильном рынке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2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f>Лист1!$A$2:$A$6</c:f>
              <c:strCache>
                <c:ptCount val="5"/>
                <c:pt idx="0">
                  <c:v>Android</c:v>
                </c:pt>
                <c:pt idx="1">
                  <c:v>Apple iOS</c:v>
                </c:pt>
                <c:pt idx="2">
                  <c:v>Microsoft</c:v>
                </c:pt>
                <c:pt idx="3">
                  <c:v>Blackberry</c:v>
                </c:pt>
                <c:pt idx="4">
                  <c:v>Другие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78</c:v>
                </c:pt>
                <c:pt idx="1">
                  <c:v>18.3</c:v>
                </c:pt>
                <c:pt idx="2">
                  <c:v>2.7</c:v>
                </c:pt>
                <c:pt idx="3">
                  <c:v>0.3</c:v>
                </c:pt>
                <c:pt idx="4">
                  <c:v>0.7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3FC4A-7799-4462-8D23-5284FAF7CD89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8C6C10-9584-4F66-8830-15E8D1D72A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787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Свое выступление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хотелось бы начать со слов Льва Николаевича Толстого о том, что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/*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читаю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слова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*/.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Рискну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предположить, если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 Лев Николаевич был нашим современником, то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речь бы пошла о знаниях для родителей касательно своих детей.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7857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Одним из немаловажных</a:t>
            </a:r>
            <a:r>
              <a:rPr lang="ru-RU" baseline="0" dirty="0" smtClean="0"/>
              <a:t> аспектов реализации системы является разграничение прав доступа. Возможности системы следующие: /*Читаю заголовки столбцов*/</a:t>
            </a:r>
          </a:p>
          <a:p>
            <a:r>
              <a:rPr lang="ru-RU" baseline="0" dirty="0" smtClean="0"/>
              <a:t>Как видно из сравнительной таблицы наименьшими возможностями обладают неавторизованные пользователи, а максимальный функционал предстаёт перед Администрацией и Классным руководством.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9388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Перейдём от слов к практической демонстрации.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3673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Система </a:t>
            </a:r>
            <a:r>
              <a:rPr lang="ru-RU" dirty="0" smtClean="0"/>
              <a:t>школьного образования</a:t>
            </a:r>
            <a:r>
              <a:rPr lang="ru-RU" baseline="0" dirty="0" smtClean="0"/>
              <a:t> включает три основных элемента – ученик, учебное заведение и родители.</a:t>
            </a:r>
          </a:p>
          <a:p>
            <a:r>
              <a:rPr lang="ru-RU" baseline="0" dirty="0" smtClean="0"/>
              <a:t>Для успешной реализации целей обучения и воспитания необходимо обеспечить непрерывную связь между указанными элементами.</a:t>
            </a:r>
          </a:p>
          <a:p>
            <a:r>
              <a:rPr lang="ru-RU" baseline="0" dirty="0" smtClean="0"/>
              <a:t>Обычные способы связи порой не эффективны. Поэтому </a:t>
            </a:r>
            <a:r>
              <a:rPr lang="ru-RU" baseline="0" dirty="0" smtClean="0"/>
              <a:t>идеальная связь попросту </a:t>
            </a:r>
            <a:r>
              <a:rPr lang="ru-RU" baseline="0" dirty="0" smtClean="0"/>
              <a:t>может быть не достигнута.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3702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Но мы живём</a:t>
            </a:r>
            <a:r>
              <a:rPr lang="ru-RU" baseline="0" dirty="0" smtClean="0"/>
              <a:t> в технологически активно развивающемся обществе, и именно технологии способны предоставить новые способы связи, т.е. гарантировать активное взаимодействие всех участников образовательного процесса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2639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Исходя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 озвученной проблемы целью квалификационной работы является разработка информационного приложения, позволяющего реализовать непрерывную связь между администрацией школы, классным руководителям, учителями и родителями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285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Откуда</a:t>
            </a:r>
            <a:r>
              <a:rPr lang="ru-RU" baseline="0" dirty="0" smtClean="0"/>
              <a:t> столько уверенности в цифре? Всё просто.</a:t>
            </a:r>
            <a:endParaRPr lang="en-US" dirty="0" smtClean="0"/>
          </a:p>
          <a:p>
            <a:r>
              <a:rPr lang="ru-RU" dirty="0" smtClean="0"/>
              <a:t>Окружающий</a:t>
            </a:r>
            <a:r>
              <a:rPr lang="ru-RU" baseline="0" dirty="0" smtClean="0"/>
              <a:t> </a:t>
            </a:r>
            <a:r>
              <a:rPr lang="ru-RU" baseline="0" dirty="0" smtClean="0"/>
              <a:t>нас мир боле невозможно представить без цифровых технологий. Люди постоянно хотят иметь доступ к информации в режиме нон-стоп. </a:t>
            </a:r>
          </a:p>
          <a:p>
            <a:endParaRPr lang="ru-RU" baseline="0" dirty="0" smtClean="0"/>
          </a:p>
          <a:p>
            <a:r>
              <a:rPr lang="ru-RU" baseline="0" dirty="0" smtClean="0"/>
              <a:t>Персональные компьютеры не могут предоставить такой возможности из-за необходимости постоянного подключения к сети и габаритов.</a:t>
            </a:r>
          </a:p>
          <a:p>
            <a:endParaRPr lang="ru-RU" baseline="0" dirty="0" smtClean="0"/>
          </a:p>
          <a:p>
            <a:r>
              <a:rPr lang="ru-RU" baseline="0" dirty="0" smtClean="0"/>
              <a:t>На помощь приходят более компактные и мобильные цифровые устройства такие как планшеты и смартфоны, но и их функциональность была бы ничтожно мала без специально написанных приложений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245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aseline="0" dirty="0" smtClean="0"/>
              <a:t>Почему именно платформа</a:t>
            </a:r>
            <a:r>
              <a:rPr lang="en-US" baseline="0" dirty="0" smtClean="0"/>
              <a:t> Android</a:t>
            </a:r>
            <a:r>
              <a:rPr lang="ru-RU" baseline="0" dirty="0" smtClean="0"/>
              <a:t>? Первая причина - данные </a:t>
            </a:r>
            <a:r>
              <a:rPr lang="ru-RU" baseline="0" dirty="0" smtClean="0"/>
              <a:t>от </a:t>
            </a:r>
            <a:r>
              <a:rPr lang="en-US" baseline="0" dirty="0" smtClean="0"/>
              <a:t>International Data Corporation</a:t>
            </a:r>
            <a:r>
              <a:rPr lang="ru-RU" baseline="0" dirty="0" smtClean="0"/>
              <a:t>, </a:t>
            </a:r>
            <a:r>
              <a:rPr lang="ru-RU" baseline="0" dirty="0" smtClean="0"/>
              <a:t>опубликованные за первый квартал 2015, показывающие, операционная система </a:t>
            </a:r>
            <a:r>
              <a:rPr lang="en-US" baseline="0" dirty="0" smtClean="0"/>
              <a:t>Android </a:t>
            </a:r>
            <a:r>
              <a:rPr lang="ru-RU" baseline="0" dirty="0" smtClean="0"/>
              <a:t>была установлена на 78% проданных мобильных устройств.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2688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aseline="0" dirty="0" smtClean="0"/>
              <a:t>Вторая причина – </a:t>
            </a:r>
            <a:r>
              <a:rPr lang="ru-RU" baseline="0" dirty="0" err="1" smtClean="0"/>
              <a:t>кросплатформенность</a:t>
            </a:r>
            <a:r>
              <a:rPr lang="ru-RU" baseline="0" dirty="0" smtClean="0"/>
              <a:t>. За счёт неё одно и тоже приложение может быть запущено на различных типах устройств под управлением данной ОС.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6667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aseline="0" dirty="0" smtClean="0"/>
              <a:t>Согласно выбранной платформе использовались следующие ресурсы: /*чтение с экрана*/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004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Данная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схема представляет общие функциональные возможности приложения без учёта прав доступа. </a:t>
            </a:r>
          </a:p>
          <a:p>
            <a:pPr lvl="0"/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Легенда такова:</a:t>
            </a:r>
          </a:p>
          <a:p>
            <a:pPr marL="171450" lvl="0" indent="-171450">
              <a:buFontTx/>
              <a:buChar char="-"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Зеленые элементы – окна приложения;</a:t>
            </a:r>
          </a:p>
          <a:p>
            <a:pPr marL="171450" lvl="0" indent="-171450">
              <a:buFontTx/>
              <a:buChar char="-"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Синие элементы – фоновые процессы;</a:t>
            </a:r>
          </a:p>
          <a:p>
            <a:pPr marL="171450" lvl="0" indent="-171450">
              <a:buFontTx/>
              <a:buChar char="-"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Оранжевые элементы – локальные хранилища данных;</a:t>
            </a:r>
          </a:p>
          <a:p>
            <a:pPr marL="171450" lvl="0" indent="-171450">
              <a:buFontTx/>
              <a:buChar char="-"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Сиреневые элементы – вкладки в главном окне приложения.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C6C10-9584-4F66-8830-15E8D1D72AA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5637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940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6891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2115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1983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6880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2557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13120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6830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824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11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3904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498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74873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97862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5806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7903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4315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3326811-E2F7-4789-AEA2-03D690297A91}" type="datetimeFigureOut">
              <a:rPr lang="ru-RU" smtClean="0"/>
              <a:t>29.06.2015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BBB62-4007-45E9-BE04-47B0588579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1212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54955" y="1120462"/>
            <a:ext cx="9895118" cy="2845550"/>
          </a:xfrm>
        </p:spPr>
        <p:txBody>
          <a:bodyPr/>
          <a:lstStyle/>
          <a:p>
            <a:r>
              <a:rPr lang="ru-RU" sz="3600" dirty="0" smtClean="0"/>
              <a:t>Автоматизированная </a:t>
            </a:r>
            <a:r>
              <a:rPr lang="ru-RU" sz="3600" dirty="0"/>
              <a:t>система для мобильных устройств </a:t>
            </a:r>
            <a:r>
              <a:rPr lang="ru-RU" sz="3600" dirty="0" smtClean="0"/>
              <a:t>«Обеспечение родительского контроля учащихся» </a:t>
            </a:r>
            <a:r>
              <a:rPr lang="ru-RU" sz="3600" dirty="0"/>
              <a:t>на базе операционной системы </a:t>
            </a:r>
            <a:r>
              <a:rPr lang="ru-RU" sz="3600" i="1" dirty="0" err="1" smtClean="0"/>
              <a:t>Android</a:t>
            </a:r>
            <a:endParaRPr lang="ru-RU" sz="3600" dirty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1154955" y="4827431"/>
            <a:ext cx="9895118" cy="1560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r"/>
            <a:r>
              <a:rPr lang="ru-RU" sz="1800" b="1" dirty="0" smtClean="0"/>
              <a:t>Выполнил</a:t>
            </a:r>
            <a:r>
              <a:rPr lang="en-US" sz="1800" dirty="0"/>
              <a:t>:</a:t>
            </a:r>
            <a:r>
              <a:rPr lang="ru-RU" sz="1800" dirty="0" smtClean="0"/>
              <a:t> студент </a:t>
            </a:r>
            <a:r>
              <a:rPr lang="ru-RU" sz="1800" dirty="0"/>
              <a:t>504 группы </a:t>
            </a:r>
            <a:r>
              <a:rPr lang="ru-RU" sz="1800" dirty="0" err="1" smtClean="0"/>
              <a:t>фмф</a:t>
            </a:r>
            <a:endParaRPr lang="ru-RU" sz="1800" dirty="0" smtClean="0"/>
          </a:p>
          <a:p>
            <a:pPr algn="r"/>
            <a:r>
              <a:rPr lang="ru-RU" sz="1800" dirty="0" smtClean="0"/>
              <a:t>Гагауз Сергей</a:t>
            </a:r>
            <a:r>
              <a:rPr lang="en-US" sz="1800" dirty="0" smtClean="0"/>
              <a:t> </a:t>
            </a:r>
            <a:r>
              <a:rPr lang="ru-RU" sz="1800" dirty="0" smtClean="0"/>
              <a:t>Васильевич</a:t>
            </a:r>
          </a:p>
          <a:p>
            <a:pPr algn="r"/>
            <a:r>
              <a:rPr lang="ru-RU" sz="1800" b="1" dirty="0" smtClean="0"/>
              <a:t>Руководитель</a:t>
            </a:r>
            <a:r>
              <a:rPr lang="ru-RU" sz="1800" dirty="0" smtClean="0"/>
              <a:t>: старший преподаватель</a:t>
            </a:r>
          </a:p>
          <a:p>
            <a:pPr algn="r"/>
            <a:r>
              <a:rPr lang="ru-RU" sz="1800" dirty="0" err="1" smtClean="0"/>
              <a:t>Кураксин</a:t>
            </a:r>
            <a:r>
              <a:rPr lang="ru-RU" sz="1800" dirty="0" smtClean="0"/>
              <a:t> Сергей Валерьевич</a:t>
            </a:r>
            <a:endParaRPr lang="ru-RU" sz="1800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1154955" y="259041"/>
            <a:ext cx="8825658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sz="1800" dirty="0" smtClean="0"/>
              <a:t>Приднестровский </a:t>
            </a:r>
            <a:r>
              <a:rPr lang="ru-RU" sz="1800" dirty="0"/>
              <a:t>Г</a:t>
            </a:r>
            <a:r>
              <a:rPr lang="ru-RU" sz="1800" dirty="0" smtClean="0"/>
              <a:t>осударственный </a:t>
            </a:r>
            <a:r>
              <a:rPr lang="ru-RU" sz="1800" dirty="0"/>
              <a:t>У</a:t>
            </a:r>
            <a:r>
              <a:rPr lang="ru-RU" sz="1800" dirty="0" smtClean="0"/>
              <a:t>ниверситет им. Т.Г. Шевченко</a:t>
            </a:r>
            <a:endParaRPr lang="ru-RU" sz="1800" dirty="0"/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1154955" y="6516710"/>
            <a:ext cx="8825658" cy="3655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ru-RU" sz="1600" dirty="0" smtClean="0"/>
              <a:t>Тирасполь 2015г.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08822004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32477" y="452718"/>
            <a:ext cx="9231985" cy="719259"/>
          </a:xfrm>
        </p:spPr>
        <p:txBody>
          <a:bodyPr/>
          <a:lstStyle/>
          <a:p>
            <a:r>
              <a:rPr lang="ru-RU" dirty="0" smtClean="0"/>
              <a:t>Общая функциональная схема</a:t>
            </a:r>
            <a:endParaRPr lang="ru-RU" dirty="0"/>
          </a:p>
        </p:txBody>
      </p:sp>
      <p:sp>
        <p:nvSpPr>
          <p:cNvPr id="66" name="Скругленный прямоугольник 65"/>
          <p:cNvSpPr/>
          <p:nvPr/>
        </p:nvSpPr>
        <p:spPr>
          <a:xfrm>
            <a:off x="654050" y="2589414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Приложение</a:t>
            </a:r>
            <a:endParaRPr lang="ru-RU" sz="1400" dirty="0"/>
          </a:p>
        </p:txBody>
      </p:sp>
      <p:sp>
        <p:nvSpPr>
          <p:cNvPr id="68" name="Скругленный прямоугольник 67"/>
          <p:cNvSpPr/>
          <p:nvPr/>
        </p:nvSpPr>
        <p:spPr>
          <a:xfrm>
            <a:off x="2508250" y="2589414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Окно авторизации</a:t>
            </a:r>
            <a:endParaRPr lang="ru-RU" sz="1400" dirty="0"/>
          </a:p>
        </p:txBody>
      </p:sp>
      <p:sp>
        <p:nvSpPr>
          <p:cNvPr id="69" name="Скругленный прямоугольник 68"/>
          <p:cNvSpPr/>
          <p:nvPr/>
        </p:nvSpPr>
        <p:spPr>
          <a:xfrm>
            <a:off x="2508250" y="3570087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Окно регистрации</a:t>
            </a:r>
            <a:endParaRPr lang="ru-RU" sz="1400" dirty="0"/>
          </a:p>
        </p:txBody>
      </p:sp>
      <p:cxnSp>
        <p:nvCxnSpPr>
          <p:cNvPr id="71" name="Прямая со стрелкой 70"/>
          <p:cNvCxnSpPr>
            <a:stCxn id="66" idx="3"/>
            <a:endCxn id="68" idx="1"/>
          </p:cNvCxnSpPr>
          <p:nvPr/>
        </p:nvCxnSpPr>
        <p:spPr>
          <a:xfrm>
            <a:off x="2089150" y="2938664"/>
            <a:ext cx="4191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Прямая со стрелкой 71"/>
          <p:cNvCxnSpPr>
            <a:stCxn id="68" idx="2"/>
            <a:endCxn id="69" idx="0"/>
          </p:cNvCxnSpPr>
          <p:nvPr/>
        </p:nvCxnSpPr>
        <p:spPr>
          <a:xfrm>
            <a:off x="3225800" y="3287914"/>
            <a:ext cx="0" cy="2821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Прямоугольник 74"/>
          <p:cNvSpPr/>
          <p:nvPr/>
        </p:nvSpPr>
        <p:spPr>
          <a:xfrm>
            <a:off x="2508250" y="4550760"/>
            <a:ext cx="1435100" cy="6985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Регистрация пользователя</a:t>
            </a:r>
            <a:endParaRPr lang="ru-RU" sz="1400" dirty="0"/>
          </a:p>
        </p:txBody>
      </p:sp>
      <p:cxnSp>
        <p:nvCxnSpPr>
          <p:cNvPr id="76" name="Прямая со стрелкой 75"/>
          <p:cNvCxnSpPr>
            <a:stCxn id="69" idx="2"/>
            <a:endCxn id="75" idx="0"/>
          </p:cNvCxnSpPr>
          <p:nvPr/>
        </p:nvCxnSpPr>
        <p:spPr>
          <a:xfrm>
            <a:off x="3225800" y="4268587"/>
            <a:ext cx="0" cy="2821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Прямоугольник 87"/>
          <p:cNvSpPr/>
          <p:nvPr/>
        </p:nvSpPr>
        <p:spPr>
          <a:xfrm>
            <a:off x="3943350" y="1673001"/>
            <a:ext cx="1435100" cy="6985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Авторизация пользователя</a:t>
            </a:r>
            <a:endParaRPr lang="ru-RU" sz="1400" dirty="0"/>
          </a:p>
        </p:txBody>
      </p:sp>
      <p:cxnSp>
        <p:nvCxnSpPr>
          <p:cNvPr id="93" name="Соединительная линия уступом 92"/>
          <p:cNvCxnSpPr>
            <a:stCxn id="68" idx="0"/>
            <a:endCxn id="88" idx="1"/>
          </p:cNvCxnSpPr>
          <p:nvPr/>
        </p:nvCxnSpPr>
        <p:spPr>
          <a:xfrm rot="5400000" flipH="1" flipV="1">
            <a:off x="3300994" y="1947058"/>
            <a:ext cx="567163" cy="71755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Скругленный прямоугольник 93"/>
          <p:cNvSpPr/>
          <p:nvPr/>
        </p:nvSpPr>
        <p:spPr>
          <a:xfrm>
            <a:off x="5378450" y="3079750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Рабочее окно приложения</a:t>
            </a:r>
            <a:endParaRPr lang="ru-RU" sz="1400" dirty="0"/>
          </a:p>
        </p:txBody>
      </p:sp>
      <p:sp>
        <p:nvSpPr>
          <p:cNvPr id="115" name="Загнутый угол 114"/>
          <p:cNvSpPr/>
          <p:nvPr/>
        </p:nvSpPr>
        <p:spPr>
          <a:xfrm>
            <a:off x="7599161" y="2589413"/>
            <a:ext cx="1435100" cy="698500"/>
          </a:xfrm>
          <a:prstGeom prst="foldedCorner">
            <a:avLst/>
          </a:prstGeom>
          <a:solidFill>
            <a:srgbClr val="7030A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Список новостей</a:t>
            </a:r>
            <a:endParaRPr lang="ru-RU" sz="1400" dirty="0"/>
          </a:p>
        </p:txBody>
      </p:sp>
      <p:sp>
        <p:nvSpPr>
          <p:cNvPr id="116" name="Загнутый угол 115"/>
          <p:cNvSpPr/>
          <p:nvPr/>
        </p:nvSpPr>
        <p:spPr>
          <a:xfrm>
            <a:off x="7599161" y="3570087"/>
            <a:ext cx="1435100" cy="698500"/>
          </a:xfrm>
          <a:prstGeom prst="foldedCorner">
            <a:avLst/>
          </a:prstGeom>
          <a:solidFill>
            <a:srgbClr val="7030A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Список контактов</a:t>
            </a:r>
            <a:endParaRPr lang="ru-RU" sz="1400" dirty="0"/>
          </a:p>
        </p:txBody>
      </p:sp>
      <p:cxnSp>
        <p:nvCxnSpPr>
          <p:cNvPr id="118" name="Соединительная линия уступом 117"/>
          <p:cNvCxnSpPr>
            <a:stCxn id="94" idx="3"/>
            <a:endCxn id="116" idx="1"/>
          </p:cNvCxnSpPr>
          <p:nvPr/>
        </p:nvCxnSpPr>
        <p:spPr>
          <a:xfrm>
            <a:off x="6813550" y="3429000"/>
            <a:ext cx="785611" cy="49033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Соединительная линия уступом 118"/>
          <p:cNvCxnSpPr>
            <a:stCxn id="94" idx="3"/>
            <a:endCxn id="115" idx="1"/>
          </p:cNvCxnSpPr>
          <p:nvPr/>
        </p:nvCxnSpPr>
        <p:spPr>
          <a:xfrm flipV="1">
            <a:off x="6813550" y="2938663"/>
            <a:ext cx="785611" cy="49033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Прямоугольник 133"/>
          <p:cNvSpPr/>
          <p:nvPr/>
        </p:nvSpPr>
        <p:spPr>
          <a:xfrm>
            <a:off x="9364461" y="2589414"/>
            <a:ext cx="1435100" cy="6985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Загрузка новостей</a:t>
            </a:r>
            <a:endParaRPr lang="ru-RU" sz="1400" dirty="0"/>
          </a:p>
        </p:txBody>
      </p:sp>
      <p:cxnSp>
        <p:nvCxnSpPr>
          <p:cNvPr id="135" name="Прямая со стрелкой 134"/>
          <p:cNvCxnSpPr>
            <a:stCxn id="115" idx="3"/>
            <a:endCxn id="134" idx="1"/>
          </p:cNvCxnSpPr>
          <p:nvPr/>
        </p:nvCxnSpPr>
        <p:spPr>
          <a:xfrm>
            <a:off x="9034261" y="2938663"/>
            <a:ext cx="33020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Скругленный прямоугольник 137"/>
          <p:cNvSpPr/>
          <p:nvPr/>
        </p:nvSpPr>
        <p:spPr>
          <a:xfrm>
            <a:off x="9364461" y="3570087"/>
            <a:ext cx="1435100" cy="6985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Добавление / изменение контактов</a:t>
            </a:r>
            <a:endParaRPr lang="ru-RU" sz="1400" dirty="0"/>
          </a:p>
        </p:txBody>
      </p:sp>
      <p:cxnSp>
        <p:nvCxnSpPr>
          <p:cNvPr id="139" name="Прямая со стрелкой 138"/>
          <p:cNvCxnSpPr>
            <a:stCxn id="116" idx="3"/>
            <a:endCxn id="138" idx="1"/>
          </p:cNvCxnSpPr>
          <p:nvPr/>
        </p:nvCxnSpPr>
        <p:spPr>
          <a:xfrm>
            <a:off x="9034261" y="3919337"/>
            <a:ext cx="330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Блок-схема: магнитный диск 141"/>
          <p:cNvSpPr/>
          <p:nvPr/>
        </p:nvSpPr>
        <p:spPr>
          <a:xfrm>
            <a:off x="8481811" y="4550760"/>
            <a:ext cx="1435100" cy="698500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tIns="90000" rtlCol="0" anchor="ctr"/>
          <a:lstStyle/>
          <a:p>
            <a:pPr algn="ctr"/>
            <a:r>
              <a:rPr lang="ru-RU" sz="1400" dirty="0" smtClean="0"/>
              <a:t>База контактов</a:t>
            </a:r>
            <a:endParaRPr lang="ru-RU" sz="1400" dirty="0"/>
          </a:p>
        </p:txBody>
      </p:sp>
      <p:cxnSp>
        <p:nvCxnSpPr>
          <p:cNvPr id="143" name="Соединительная линия уступом 142"/>
          <p:cNvCxnSpPr>
            <a:stCxn id="142" idx="2"/>
            <a:endCxn id="116" idx="2"/>
          </p:cNvCxnSpPr>
          <p:nvPr/>
        </p:nvCxnSpPr>
        <p:spPr>
          <a:xfrm rot="10800000">
            <a:off x="8316711" y="4268588"/>
            <a:ext cx="165100" cy="631423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Соединительная линия уступом 145"/>
          <p:cNvCxnSpPr>
            <a:stCxn id="138" idx="2"/>
            <a:endCxn id="142" idx="4"/>
          </p:cNvCxnSpPr>
          <p:nvPr/>
        </p:nvCxnSpPr>
        <p:spPr>
          <a:xfrm rot="5400000">
            <a:off x="9683750" y="4501748"/>
            <a:ext cx="631423" cy="16510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Блок-схема: магнитный диск 155"/>
          <p:cNvSpPr/>
          <p:nvPr/>
        </p:nvSpPr>
        <p:spPr>
          <a:xfrm>
            <a:off x="6454775" y="5533134"/>
            <a:ext cx="1503160" cy="698500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Настройки</a:t>
            </a:r>
            <a:endParaRPr lang="ru-RU" sz="1400" dirty="0"/>
          </a:p>
        </p:txBody>
      </p:sp>
      <p:cxnSp>
        <p:nvCxnSpPr>
          <p:cNvPr id="158" name="Соединительная линия уступом 157"/>
          <p:cNvCxnSpPr>
            <a:stCxn id="88" idx="2"/>
            <a:endCxn id="156" idx="3"/>
          </p:cNvCxnSpPr>
          <p:nvPr/>
        </p:nvCxnSpPr>
        <p:spPr>
          <a:xfrm rot="16200000" flipH="1">
            <a:off x="4003561" y="3028839"/>
            <a:ext cx="3860133" cy="2545455"/>
          </a:xfrm>
          <a:prstGeom prst="bentConnector3">
            <a:avLst>
              <a:gd name="adj1" fmla="val 10592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Соединительная линия уступом 159"/>
          <p:cNvCxnSpPr>
            <a:stCxn id="156" idx="2"/>
            <a:endCxn id="94" idx="2"/>
          </p:cNvCxnSpPr>
          <p:nvPr/>
        </p:nvCxnSpPr>
        <p:spPr>
          <a:xfrm rot="10800000">
            <a:off x="6096001" y="3778250"/>
            <a:ext cx="358775" cy="210413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Соединительная линия уступом 163"/>
          <p:cNvCxnSpPr>
            <a:stCxn id="134" idx="3"/>
            <a:endCxn id="156" idx="4"/>
          </p:cNvCxnSpPr>
          <p:nvPr/>
        </p:nvCxnSpPr>
        <p:spPr>
          <a:xfrm flipH="1">
            <a:off x="7957935" y="2938664"/>
            <a:ext cx="2841626" cy="2943720"/>
          </a:xfrm>
          <a:prstGeom prst="bentConnector3">
            <a:avLst>
              <a:gd name="adj1" fmla="val -804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Соединительная линия уступом 171"/>
          <p:cNvCxnSpPr>
            <a:stCxn id="88" idx="3"/>
            <a:endCxn id="94" idx="0"/>
          </p:cNvCxnSpPr>
          <p:nvPr/>
        </p:nvCxnSpPr>
        <p:spPr>
          <a:xfrm>
            <a:off x="5378450" y="2022251"/>
            <a:ext cx="717550" cy="105749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Прямоугольник 201"/>
          <p:cNvSpPr/>
          <p:nvPr/>
        </p:nvSpPr>
        <p:spPr>
          <a:xfrm>
            <a:off x="654050" y="4550760"/>
            <a:ext cx="1435100" cy="6985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Push receiver</a:t>
            </a:r>
            <a:endParaRPr lang="ru-RU" sz="1400" dirty="0"/>
          </a:p>
        </p:txBody>
      </p:sp>
      <p:cxnSp>
        <p:nvCxnSpPr>
          <p:cNvPr id="203" name="Прямая со стрелкой 202"/>
          <p:cNvCxnSpPr>
            <a:stCxn id="66" idx="2"/>
            <a:endCxn id="202" idx="0"/>
          </p:cNvCxnSpPr>
          <p:nvPr/>
        </p:nvCxnSpPr>
        <p:spPr>
          <a:xfrm>
            <a:off x="1371600" y="3287914"/>
            <a:ext cx="0" cy="12628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99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0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000"/>
                            </p:stCondLst>
                            <p:childTnLst>
                              <p:par>
                                <p:cTn id="9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5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000"/>
                            </p:stCondLst>
                            <p:childTnLst>
                              <p:par>
                                <p:cTn id="10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6" grpId="0" animBg="1"/>
      <p:bldP spid="68" grpId="0" animBg="1"/>
      <p:bldP spid="69" grpId="0" animBg="1"/>
      <p:bldP spid="75" grpId="0" animBg="1"/>
      <p:bldP spid="88" grpId="0" animBg="1"/>
      <p:bldP spid="94" grpId="0" animBg="1"/>
      <p:bldP spid="115" grpId="0" animBg="1"/>
      <p:bldP spid="116" grpId="0" animBg="1"/>
      <p:bldP spid="134" grpId="0" animBg="1"/>
      <p:bldP spid="138" grpId="0" animBg="1"/>
      <p:bldP spid="142" grpId="0" animBg="1"/>
      <p:bldP spid="156" grpId="0" animBg="1"/>
      <p:bldP spid="20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92624"/>
          </a:xfrm>
        </p:spPr>
        <p:txBody>
          <a:bodyPr/>
          <a:lstStyle/>
          <a:p>
            <a:r>
              <a:rPr lang="ru-RU" dirty="0" smtClean="0"/>
              <a:t>Уровни доступа</a:t>
            </a:r>
            <a:endParaRPr lang="ru-RU" dirty="0"/>
          </a:p>
        </p:txBody>
      </p:sp>
      <p:graphicFrame>
        <p:nvGraphicFramePr>
          <p:cNvPr id="11" name="Объект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7795716"/>
              </p:ext>
            </p:extLst>
          </p:nvPr>
        </p:nvGraphicFramePr>
        <p:xfrm>
          <a:off x="108155" y="1592825"/>
          <a:ext cx="11975701" cy="508378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36148"/>
                <a:gridCol w="1174282"/>
                <a:gridCol w="1203158"/>
                <a:gridCol w="1039529"/>
                <a:gridCol w="1039529"/>
                <a:gridCol w="1039529"/>
                <a:gridCol w="1039529"/>
                <a:gridCol w="1247562"/>
                <a:gridCol w="1247562"/>
                <a:gridCol w="1108873"/>
              </a:tblGrid>
              <a:tr h="1029942">
                <a:tc>
                  <a:txBody>
                    <a:bodyPr/>
                    <a:lstStyle/>
                    <a:p>
                      <a:r>
                        <a:rPr lang="ru-RU" sz="1700" dirty="0" smtClean="0"/>
                        <a:t>          </a:t>
                      </a:r>
                      <a:r>
                        <a:rPr lang="ru-RU" sz="1700" baseline="0" dirty="0" smtClean="0"/>
                        <a:t>    </a:t>
                      </a:r>
                      <a:r>
                        <a:rPr lang="ru-RU" sz="1700" dirty="0" smtClean="0"/>
                        <a:t>Опции</a:t>
                      </a:r>
                    </a:p>
                    <a:p>
                      <a:r>
                        <a:rPr lang="ru-RU" sz="1700" dirty="0" smtClean="0"/>
                        <a:t>Уровень</a:t>
                      </a:r>
                      <a:endParaRPr lang="ru-RU" sz="17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E75B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Регистрация</a:t>
                      </a:r>
                      <a:endParaRPr lang="ru-RU" sz="1200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Авторизация</a:t>
                      </a:r>
                      <a:endParaRPr lang="ru-RU" sz="1200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Записная</a:t>
                      </a:r>
                      <a:r>
                        <a:rPr lang="ru-RU" sz="1200" baseline="0" dirty="0" smtClean="0"/>
                        <a:t> книжка</a:t>
                      </a:r>
                      <a:endParaRPr lang="ru-RU" sz="1200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Общие новости</a:t>
                      </a:r>
                      <a:endParaRPr lang="ru-RU" sz="1200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Новости классов</a:t>
                      </a:r>
                      <a:endParaRPr lang="ru-RU" sz="1200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Все новости</a:t>
                      </a:r>
                      <a:endParaRPr lang="ru-RU" sz="1200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Информация об авторе новости</a:t>
                      </a:r>
                      <a:endParaRPr lang="ru-RU" sz="1200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Добавление новости</a:t>
                      </a:r>
                      <a:endParaRPr lang="ru-RU" sz="1200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Изменение чужой новости</a:t>
                      </a:r>
                      <a:endParaRPr lang="ru-RU" sz="1200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</a:tr>
              <a:tr h="575537">
                <a:tc>
                  <a:txBody>
                    <a:bodyPr/>
                    <a:lstStyle/>
                    <a:p>
                      <a:pPr algn="ctr"/>
                      <a:r>
                        <a:rPr lang="ru-RU" sz="1200" b="1" dirty="0" smtClean="0"/>
                        <a:t>Неподтвержденный</a:t>
                      </a:r>
                      <a:r>
                        <a:rPr lang="ru-RU" sz="1200" b="1" baseline="0" dirty="0" smtClean="0"/>
                        <a:t> пользователь</a:t>
                      </a:r>
                      <a:endParaRPr lang="ru-RU" sz="1200" b="1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</a:tr>
              <a:tr h="575537">
                <a:tc>
                  <a:txBody>
                    <a:bodyPr/>
                    <a:lstStyle/>
                    <a:p>
                      <a:pPr algn="ctr"/>
                      <a:r>
                        <a:rPr lang="ru-RU" sz="1200" b="1" dirty="0" smtClean="0"/>
                        <a:t>Подтвержденный</a:t>
                      </a:r>
                      <a:r>
                        <a:rPr lang="ru-RU" sz="1200" b="1" baseline="0" dirty="0" smtClean="0"/>
                        <a:t> пользователь</a:t>
                      </a:r>
                      <a:endParaRPr lang="ru-RU" sz="1200" b="1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</a:tr>
              <a:tr h="575537">
                <a:tc>
                  <a:txBody>
                    <a:bodyPr/>
                    <a:lstStyle/>
                    <a:p>
                      <a:pPr algn="ctr"/>
                      <a:r>
                        <a:rPr lang="ru-RU" sz="1200" b="1" dirty="0" smtClean="0"/>
                        <a:t>Родитель</a:t>
                      </a:r>
                      <a:endParaRPr lang="ru-RU" sz="1200" b="1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</a:tr>
              <a:tr h="575537">
                <a:tc>
                  <a:txBody>
                    <a:bodyPr/>
                    <a:lstStyle/>
                    <a:p>
                      <a:pPr algn="ctr"/>
                      <a:r>
                        <a:rPr lang="ru-RU" sz="1200" b="1" dirty="0" smtClean="0"/>
                        <a:t>Глава </a:t>
                      </a:r>
                      <a:r>
                        <a:rPr lang="ru-RU" sz="1200" b="1" baseline="0" dirty="0" smtClean="0"/>
                        <a:t>родительского комитета</a:t>
                      </a:r>
                      <a:endParaRPr lang="ru-RU" sz="1200" b="1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</a:tr>
              <a:tr h="575537">
                <a:tc>
                  <a:txBody>
                    <a:bodyPr/>
                    <a:lstStyle/>
                    <a:p>
                      <a:pPr algn="ctr"/>
                      <a:r>
                        <a:rPr lang="ru-RU" sz="1200" b="1" dirty="0" smtClean="0"/>
                        <a:t>Учитель</a:t>
                      </a:r>
                      <a:endParaRPr lang="ru-RU" sz="1200" b="1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rgbClr val="E89090"/>
                          </a:solidFill>
                        </a:rPr>
                        <a:t>-</a:t>
                      </a:r>
                      <a:endParaRPr lang="ru-RU" sz="3200" dirty="0">
                        <a:solidFill>
                          <a:srgbClr val="E89090"/>
                        </a:solidFill>
                      </a:endParaRPr>
                    </a:p>
                  </a:txBody>
                  <a:tcPr anchor="ctr">
                    <a:solidFill>
                      <a:srgbClr val="9C3030">
                        <a:alpha val="20000"/>
                      </a:srgbClr>
                    </a:solidFill>
                  </a:tcPr>
                </a:tc>
              </a:tr>
              <a:tr h="575537">
                <a:tc>
                  <a:txBody>
                    <a:bodyPr/>
                    <a:lstStyle/>
                    <a:p>
                      <a:pPr algn="ctr"/>
                      <a:r>
                        <a:rPr lang="ru-RU" sz="1200" b="1" dirty="0" smtClean="0"/>
                        <a:t>Классный руководитель</a:t>
                      </a:r>
                      <a:endParaRPr lang="ru-RU" sz="1200" b="1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</a:tr>
              <a:tr h="575537">
                <a:tc>
                  <a:txBody>
                    <a:bodyPr/>
                    <a:lstStyle/>
                    <a:p>
                      <a:pPr algn="ctr"/>
                      <a:r>
                        <a:rPr lang="ru-RU" sz="1200" b="1" dirty="0" smtClean="0"/>
                        <a:t>Администрация</a:t>
                      </a:r>
                      <a:endParaRPr lang="ru-RU" sz="1200" b="1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+</a:t>
                      </a:r>
                      <a:endParaRPr lang="ru-RU" sz="32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548235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52405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24683"/>
            <a:ext cx="12192000" cy="770292"/>
          </a:xfrm>
        </p:spPr>
        <p:txBody>
          <a:bodyPr/>
          <a:lstStyle/>
          <a:p>
            <a:pPr algn="ctr"/>
            <a:r>
              <a:rPr lang="ru-RU" dirty="0" smtClean="0"/>
              <a:t>Демонстрация работы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036" y="1223010"/>
            <a:ext cx="4600800" cy="46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47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46910" y="4777381"/>
            <a:ext cx="8733704" cy="861420"/>
          </a:xfrm>
        </p:spPr>
        <p:txBody>
          <a:bodyPr/>
          <a:lstStyle/>
          <a:p>
            <a:r>
              <a:rPr lang="ru-RU" dirty="0" smtClean="0"/>
              <a:t>На этом все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213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bodystrong.info/assets/images/peoples/tolstoy/tolstoy_1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0049" y="3170905"/>
            <a:ext cx="2925896" cy="3600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/>
              <a:t>И воспитание, и образование нераздельны. Нельзя воспитывать, не передавая знания, всякое же знание действует воспитательно.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14"/>
          </p:nvPr>
        </p:nvSpPr>
        <p:spPr/>
        <p:txBody>
          <a:bodyPr>
            <a:noAutofit/>
          </a:bodyPr>
          <a:lstStyle/>
          <a:p>
            <a:pPr algn="r"/>
            <a:r>
              <a:rPr lang="ru-RU" sz="2000" dirty="0" smtClean="0"/>
              <a:t>Лев Николаевич Толстой</a:t>
            </a:r>
          </a:p>
        </p:txBody>
      </p:sp>
    </p:spTree>
    <p:extLst>
      <p:ext uri="{BB962C8B-B14F-4D97-AF65-F5344CB8AC3E}">
        <p14:creationId xmlns:p14="http://schemas.microsoft.com/office/powerpoint/2010/main" val="269602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51079"/>
          </a:xfrm>
        </p:spPr>
        <p:txBody>
          <a:bodyPr/>
          <a:lstStyle/>
          <a:p>
            <a:r>
              <a:rPr lang="ru-RU" dirty="0" smtClean="0"/>
              <a:t>Обозначение проблемы</a:t>
            </a:r>
            <a:endParaRPr lang="ru-RU" dirty="0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V="1">
            <a:off x="4173794" y="5258919"/>
            <a:ext cx="3982064" cy="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/>
          <p:cNvCxnSpPr/>
          <p:nvPr/>
        </p:nvCxnSpPr>
        <p:spPr>
          <a:xfrm>
            <a:off x="6268065" y="2890994"/>
            <a:ext cx="2005780" cy="195146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Группа 7"/>
          <p:cNvGrpSpPr/>
          <p:nvPr/>
        </p:nvGrpSpPr>
        <p:grpSpPr>
          <a:xfrm>
            <a:off x="2642771" y="5059390"/>
            <a:ext cx="1260000" cy="1798610"/>
            <a:chOff x="2755735" y="1503676"/>
            <a:chExt cx="1260000" cy="1798610"/>
          </a:xfrm>
        </p:grpSpPr>
        <p:sp>
          <p:nvSpPr>
            <p:cNvPr id="9" name="TextBox 8"/>
            <p:cNvSpPr txBox="1"/>
            <p:nvPr/>
          </p:nvSpPr>
          <p:spPr>
            <a:xfrm>
              <a:off x="2755735" y="2763677"/>
              <a:ext cx="1260000" cy="538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400" dirty="0" smtClean="0"/>
                <a:t>Учебное </a:t>
              </a:r>
              <a:r>
                <a:rPr lang="ru-RU" sz="1500" dirty="0" smtClean="0"/>
                <a:t>заведение</a:t>
              </a:r>
              <a:endParaRPr lang="ru-RU" sz="1500" dirty="0"/>
            </a:p>
          </p:txBody>
        </p:sp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5735" y="1503676"/>
              <a:ext cx="1260000" cy="1260000"/>
            </a:xfrm>
            <a:prstGeom prst="rect">
              <a:avLst/>
            </a:prstGeom>
          </p:spPr>
        </p:pic>
      </p:grpSp>
      <p:grpSp>
        <p:nvGrpSpPr>
          <p:cNvPr id="11" name="Группа 10"/>
          <p:cNvGrpSpPr/>
          <p:nvPr/>
        </p:nvGrpSpPr>
        <p:grpSpPr>
          <a:xfrm>
            <a:off x="8435189" y="5059390"/>
            <a:ext cx="1260000" cy="1583165"/>
            <a:chOff x="8171471" y="1503676"/>
            <a:chExt cx="1260000" cy="1583165"/>
          </a:xfrm>
        </p:grpSpPr>
        <p:sp>
          <p:nvSpPr>
            <p:cNvPr id="12" name="TextBox 11"/>
            <p:cNvSpPr txBox="1"/>
            <p:nvPr/>
          </p:nvSpPr>
          <p:spPr>
            <a:xfrm>
              <a:off x="8171471" y="2763676"/>
              <a:ext cx="12600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500" dirty="0" smtClean="0"/>
                <a:t>Родители</a:t>
              </a:r>
            </a:p>
          </p:txBody>
        </p:sp>
        <p:pic>
          <p:nvPicPr>
            <p:cNvPr id="13" name="Рисунок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71471" y="1503676"/>
              <a:ext cx="1260000" cy="1260000"/>
            </a:xfrm>
            <a:prstGeom prst="rect">
              <a:avLst/>
            </a:prstGeom>
          </p:spPr>
        </p:pic>
      </p:grpSp>
      <p:grpSp>
        <p:nvGrpSpPr>
          <p:cNvPr id="25" name="Группа 24"/>
          <p:cNvGrpSpPr/>
          <p:nvPr/>
        </p:nvGrpSpPr>
        <p:grpSpPr>
          <a:xfrm>
            <a:off x="5466000" y="1214531"/>
            <a:ext cx="1260000" cy="1567777"/>
            <a:chOff x="5505961" y="1163015"/>
            <a:chExt cx="1260000" cy="1567777"/>
          </a:xfrm>
        </p:grpSpPr>
        <p:pic>
          <p:nvPicPr>
            <p:cNvPr id="23" name="Рисунок 2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5961" y="1163015"/>
              <a:ext cx="1260000" cy="126000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5505961" y="2423015"/>
              <a:ext cx="126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400" dirty="0" smtClean="0"/>
                <a:t>Ученик</a:t>
              </a:r>
              <a:endParaRPr lang="ru-RU" sz="1500" dirty="0"/>
            </a:p>
          </p:txBody>
        </p:sp>
      </p:grpSp>
      <p:cxnSp>
        <p:nvCxnSpPr>
          <p:cNvPr id="26" name="Прямая соединительная линия 25"/>
          <p:cNvCxnSpPr/>
          <p:nvPr/>
        </p:nvCxnSpPr>
        <p:spPr>
          <a:xfrm flipV="1">
            <a:off x="4046106" y="2890994"/>
            <a:ext cx="1926991" cy="195146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51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6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xit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2" presetClass="exit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2" presetClass="exit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2" presetClass="exit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5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8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1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00"/>
                            </p:stCondLst>
                            <p:childTnLst>
                              <p:par>
                                <p:cTn id="8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5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8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1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61813"/>
          </a:xfrm>
        </p:spPr>
        <p:txBody>
          <a:bodyPr/>
          <a:lstStyle/>
          <a:p>
            <a:r>
              <a:rPr lang="ru-RU" dirty="0" smtClean="0"/>
              <a:t>Обозначение проблемы</a:t>
            </a:r>
            <a:endParaRPr lang="ru-RU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5585977" y="4242340"/>
            <a:ext cx="1020045" cy="1480883"/>
            <a:chOff x="5586391" y="4358208"/>
            <a:chExt cx="1020045" cy="1480883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86391" y="4358208"/>
              <a:ext cx="1019218" cy="101921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586391" y="5377426"/>
              <a:ext cx="10200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200" dirty="0" smtClean="0"/>
                <a:t>Цифровая школа</a:t>
              </a:r>
              <a:endParaRPr lang="ru-RU" sz="1200" dirty="0"/>
            </a:p>
          </p:txBody>
        </p:sp>
      </p:grpSp>
      <p:cxnSp>
        <p:nvCxnSpPr>
          <p:cNvPr id="6" name="Прямая соединительная линия 5"/>
          <p:cNvCxnSpPr/>
          <p:nvPr/>
        </p:nvCxnSpPr>
        <p:spPr>
          <a:xfrm flipV="1">
            <a:off x="4046106" y="4842456"/>
            <a:ext cx="1419894" cy="87392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/>
          <p:cNvCxnSpPr/>
          <p:nvPr/>
        </p:nvCxnSpPr>
        <p:spPr>
          <a:xfrm>
            <a:off x="6725172" y="4842456"/>
            <a:ext cx="1567509" cy="88076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Группа 7"/>
          <p:cNvGrpSpPr/>
          <p:nvPr/>
        </p:nvGrpSpPr>
        <p:grpSpPr>
          <a:xfrm>
            <a:off x="2642771" y="5059390"/>
            <a:ext cx="1260000" cy="1798610"/>
            <a:chOff x="2755735" y="1503676"/>
            <a:chExt cx="1260000" cy="1798610"/>
          </a:xfrm>
        </p:grpSpPr>
        <p:sp>
          <p:nvSpPr>
            <p:cNvPr id="9" name="TextBox 8"/>
            <p:cNvSpPr txBox="1"/>
            <p:nvPr/>
          </p:nvSpPr>
          <p:spPr>
            <a:xfrm>
              <a:off x="2755735" y="2763677"/>
              <a:ext cx="1260000" cy="538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400" dirty="0" smtClean="0"/>
                <a:t>Учебное </a:t>
              </a:r>
              <a:r>
                <a:rPr lang="ru-RU" sz="1500" dirty="0" smtClean="0"/>
                <a:t>заведение</a:t>
              </a:r>
              <a:endParaRPr lang="ru-RU" sz="1500" dirty="0"/>
            </a:p>
          </p:txBody>
        </p:sp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5735" y="1503676"/>
              <a:ext cx="1260000" cy="1260000"/>
            </a:xfrm>
            <a:prstGeom prst="rect">
              <a:avLst/>
            </a:prstGeom>
          </p:spPr>
        </p:pic>
      </p:grpSp>
      <p:grpSp>
        <p:nvGrpSpPr>
          <p:cNvPr id="11" name="Группа 10"/>
          <p:cNvGrpSpPr/>
          <p:nvPr/>
        </p:nvGrpSpPr>
        <p:grpSpPr>
          <a:xfrm>
            <a:off x="8435189" y="5059390"/>
            <a:ext cx="1260000" cy="1583165"/>
            <a:chOff x="8171471" y="1503676"/>
            <a:chExt cx="1260000" cy="1583165"/>
          </a:xfrm>
        </p:grpSpPr>
        <p:sp>
          <p:nvSpPr>
            <p:cNvPr id="12" name="TextBox 11"/>
            <p:cNvSpPr txBox="1"/>
            <p:nvPr/>
          </p:nvSpPr>
          <p:spPr>
            <a:xfrm>
              <a:off x="8171471" y="2763676"/>
              <a:ext cx="12600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500" dirty="0" smtClean="0"/>
                <a:t>Родители</a:t>
              </a:r>
            </a:p>
          </p:txBody>
        </p:sp>
        <p:pic>
          <p:nvPicPr>
            <p:cNvPr id="13" name="Рисунок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71471" y="1503676"/>
              <a:ext cx="1260000" cy="1260000"/>
            </a:xfrm>
            <a:prstGeom prst="rect">
              <a:avLst/>
            </a:prstGeom>
          </p:spPr>
        </p:pic>
      </p:grpSp>
      <p:grpSp>
        <p:nvGrpSpPr>
          <p:cNvPr id="25" name="Группа 24"/>
          <p:cNvGrpSpPr/>
          <p:nvPr/>
        </p:nvGrpSpPr>
        <p:grpSpPr>
          <a:xfrm>
            <a:off x="5466000" y="1214531"/>
            <a:ext cx="1260000" cy="1567777"/>
            <a:chOff x="5505961" y="1163015"/>
            <a:chExt cx="1260000" cy="1567777"/>
          </a:xfrm>
        </p:grpSpPr>
        <p:pic>
          <p:nvPicPr>
            <p:cNvPr id="23" name="Рисунок 2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5961" y="1163015"/>
              <a:ext cx="1260000" cy="126000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5505961" y="2423015"/>
              <a:ext cx="126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400" dirty="0" smtClean="0"/>
                <a:t>Ученик</a:t>
              </a:r>
              <a:endParaRPr lang="ru-RU" sz="1500" dirty="0"/>
            </a:p>
          </p:txBody>
        </p:sp>
      </p:grpSp>
      <p:cxnSp>
        <p:nvCxnSpPr>
          <p:cNvPr id="26" name="Прямая соединительная линия 25"/>
          <p:cNvCxnSpPr/>
          <p:nvPr/>
        </p:nvCxnSpPr>
        <p:spPr>
          <a:xfrm flipV="1">
            <a:off x="6095586" y="2890993"/>
            <a:ext cx="414" cy="123024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040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1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500"/>
                            </p:stCondLst>
                            <p:childTnLst>
                              <p:par>
                                <p:cTn id="7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1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4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Основы </a:t>
            </a:r>
            <a:r>
              <a:rPr lang="ru-RU" dirty="0"/>
              <a:t>квалификационной работы</a:t>
            </a:r>
          </a:p>
        </p:txBody>
      </p:sp>
      <p:grpSp>
        <p:nvGrpSpPr>
          <p:cNvPr id="24" name="Группа 23"/>
          <p:cNvGrpSpPr/>
          <p:nvPr/>
        </p:nvGrpSpPr>
        <p:grpSpPr>
          <a:xfrm>
            <a:off x="1922834" y="1853248"/>
            <a:ext cx="8128000" cy="3193171"/>
            <a:chOff x="2032000" y="2440136"/>
            <a:chExt cx="8128000" cy="3193171"/>
          </a:xfrm>
        </p:grpSpPr>
        <p:sp>
          <p:nvSpPr>
            <p:cNvPr id="20" name="Полилиния 19"/>
            <p:cNvSpPr/>
            <p:nvPr/>
          </p:nvSpPr>
          <p:spPr>
            <a:xfrm>
              <a:off x="2032000" y="2440136"/>
              <a:ext cx="8128000" cy="1183746"/>
            </a:xfrm>
            <a:custGeom>
              <a:avLst/>
              <a:gdLst>
                <a:gd name="connsiteX0" fmla="*/ 0 w 8128000"/>
                <a:gd name="connsiteY0" fmla="*/ 295937 h 1183746"/>
                <a:gd name="connsiteX1" fmla="*/ 7536127 w 8128000"/>
                <a:gd name="connsiteY1" fmla="*/ 295937 h 1183746"/>
                <a:gd name="connsiteX2" fmla="*/ 7536127 w 8128000"/>
                <a:gd name="connsiteY2" fmla="*/ 0 h 1183746"/>
                <a:gd name="connsiteX3" fmla="*/ 8128000 w 8128000"/>
                <a:gd name="connsiteY3" fmla="*/ 591873 h 1183746"/>
                <a:gd name="connsiteX4" fmla="*/ 7536127 w 8128000"/>
                <a:gd name="connsiteY4" fmla="*/ 1183746 h 1183746"/>
                <a:gd name="connsiteX5" fmla="*/ 7536127 w 8128000"/>
                <a:gd name="connsiteY5" fmla="*/ 887810 h 1183746"/>
                <a:gd name="connsiteX6" fmla="*/ 0 w 8128000"/>
                <a:gd name="connsiteY6" fmla="*/ 887810 h 1183746"/>
                <a:gd name="connsiteX7" fmla="*/ 0 w 8128000"/>
                <a:gd name="connsiteY7" fmla="*/ 295937 h 118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28000" h="1183746">
                  <a:moveTo>
                    <a:pt x="0" y="295937"/>
                  </a:moveTo>
                  <a:lnTo>
                    <a:pt x="7536127" y="295937"/>
                  </a:lnTo>
                  <a:lnTo>
                    <a:pt x="7536127" y="0"/>
                  </a:lnTo>
                  <a:lnTo>
                    <a:pt x="8128000" y="591873"/>
                  </a:lnTo>
                  <a:lnTo>
                    <a:pt x="7536127" y="1183746"/>
                  </a:lnTo>
                  <a:lnTo>
                    <a:pt x="7536127" y="887810"/>
                  </a:lnTo>
                  <a:lnTo>
                    <a:pt x="0" y="887810"/>
                  </a:lnTo>
                  <a:lnTo>
                    <a:pt x="0" y="29593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820" tIns="379757" rIns="549936" bIns="483856" numCol="1" spcCol="1270" anchor="ctr" anchorCtr="0">
              <a:noAutofit/>
            </a:bodyPr>
            <a:lstStyle/>
            <a:p>
              <a:pPr lvl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2200" kern="1200" dirty="0" smtClean="0"/>
                <a:t>Цель</a:t>
              </a:r>
              <a:endParaRPr lang="ru-RU" sz="2200" kern="1200" dirty="0"/>
            </a:p>
          </p:txBody>
        </p:sp>
        <p:sp>
          <p:nvSpPr>
            <p:cNvPr id="21" name="Полилиния 20"/>
            <p:cNvSpPr/>
            <p:nvPr/>
          </p:nvSpPr>
          <p:spPr>
            <a:xfrm>
              <a:off x="2032000" y="3352976"/>
              <a:ext cx="2503424" cy="2280331"/>
            </a:xfrm>
            <a:custGeom>
              <a:avLst/>
              <a:gdLst>
                <a:gd name="connsiteX0" fmla="*/ 0 w 2503424"/>
                <a:gd name="connsiteY0" fmla="*/ 0 h 2280331"/>
                <a:gd name="connsiteX1" fmla="*/ 2503424 w 2503424"/>
                <a:gd name="connsiteY1" fmla="*/ 0 h 2280331"/>
                <a:gd name="connsiteX2" fmla="*/ 2503424 w 2503424"/>
                <a:gd name="connsiteY2" fmla="*/ 2280331 h 2280331"/>
                <a:gd name="connsiteX3" fmla="*/ 0 w 2503424"/>
                <a:gd name="connsiteY3" fmla="*/ 2280331 h 2280331"/>
                <a:gd name="connsiteX4" fmla="*/ 0 w 2503424"/>
                <a:gd name="connsiteY4" fmla="*/ 0 h 2280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3424" h="2280331">
                  <a:moveTo>
                    <a:pt x="0" y="0"/>
                  </a:moveTo>
                  <a:lnTo>
                    <a:pt x="2503424" y="0"/>
                  </a:lnTo>
                  <a:lnTo>
                    <a:pt x="2503424" y="2280331"/>
                  </a:lnTo>
                  <a:lnTo>
                    <a:pt x="0" y="22803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kern="1200" dirty="0" smtClean="0"/>
                <a:t>Разработать информационное приложения для родителей и учителей, направленное для решения обозначенной проблемы</a:t>
              </a:r>
              <a:endParaRPr lang="ru-RU" sz="1600" kern="1200" dirty="0"/>
            </a:p>
          </p:txBody>
        </p:sp>
      </p:grpSp>
      <p:grpSp>
        <p:nvGrpSpPr>
          <p:cNvPr id="25" name="Группа 24"/>
          <p:cNvGrpSpPr/>
          <p:nvPr/>
        </p:nvGrpSpPr>
        <p:grpSpPr>
          <a:xfrm>
            <a:off x="4426258" y="2445121"/>
            <a:ext cx="5624576" cy="3193171"/>
            <a:chOff x="4535423" y="2834718"/>
            <a:chExt cx="5624576" cy="3193171"/>
          </a:xfrm>
        </p:grpSpPr>
        <p:sp>
          <p:nvSpPr>
            <p:cNvPr id="22" name="Полилиния 21"/>
            <p:cNvSpPr/>
            <p:nvPr/>
          </p:nvSpPr>
          <p:spPr>
            <a:xfrm>
              <a:off x="4535423" y="2834718"/>
              <a:ext cx="5624576" cy="1183746"/>
            </a:xfrm>
            <a:custGeom>
              <a:avLst/>
              <a:gdLst>
                <a:gd name="connsiteX0" fmla="*/ 0 w 5624576"/>
                <a:gd name="connsiteY0" fmla="*/ 295937 h 1183746"/>
                <a:gd name="connsiteX1" fmla="*/ 5032703 w 5624576"/>
                <a:gd name="connsiteY1" fmla="*/ 295937 h 1183746"/>
                <a:gd name="connsiteX2" fmla="*/ 5032703 w 5624576"/>
                <a:gd name="connsiteY2" fmla="*/ 0 h 1183746"/>
                <a:gd name="connsiteX3" fmla="*/ 5624576 w 5624576"/>
                <a:gd name="connsiteY3" fmla="*/ 591873 h 1183746"/>
                <a:gd name="connsiteX4" fmla="*/ 5032703 w 5624576"/>
                <a:gd name="connsiteY4" fmla="*/ 1183746 h 1183746"/>
                <a:gd name="connsiteX5" fmla="*/ 5032703 w 5624576"/>
                <a:gd name="connsiteY5" fmla="*/ 887810 h 1183746"/>
                <a:gd name="connsiteX6" fmla="*/ 0 w 5624576"/>
                <a:gd name="connsiteY6" fmla="*/ 887810 h 1183746"/>
                <a:gd name="connsiteX7" fmla="*/ 0 w 5624576"/>
                <a:gd name="connsiteY7" fmla="*/ 295937 h 118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24576" h="1183746">
                  <a:moveTo>
                    <a:pt x="0" y="295937"/>
                  </a:moveTo>
                  <a:lnTo>
                    <a:pt x="5032703" y="295937"/>
                  </a:lnTo>
                  <a:lnTo>
                    <a:pt x="5032703" y="0"/>
                  </a:lnTo>
                  <a:lnTo>
                    <a:pt x="5624576" y="591873"/>
                  </a:lnTo>
                  <a:lnTo>
                    <a:pt x="5032703" y="1183746"/>
                  </a:lnTo>
                  <a:lnTo>
                    <a:pt x="5032703" y="887810"/>
                  </a:lnTo>
                  <a:lnTo>
                    <a:pt x="0" y="887810"/>
                  </a:lnTo>
                  <a:lnTo>
                    <a:pt x="0" y="29593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3676672"/>
                <a:satOff val="-5114"/>
                <a:lumOff val="-1961"/>
                <a:alphaOff val="0"/>
              </a:schemeClr>
            </a:fillRef>
            <a:effectRef idx="0">
              <a:schemeClr val="accent5">
                <a:hueOff val="-3676672"/>
                <a:satOff val="-5114"/>
                <a:lumOff val="-196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820" tIns="379757" rIns="549936" bIns="483856" numCol="1" spcCol="1270" anchor="ctr" anchorCtr="0">
              <a:noAutofit/>
            </a:bodyPr>
            <a:lstStyle/>
            <a:p>
              <a:pPr lvl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2200" kern="1200" dirty="0" smtClean="0"/>
                <a:t>Задание</a:t>
              </a:r>
              <a:endParaRPr lang="ru-RU" sz="2200" kern="1200" dirty="0"/>
            </a:p>
          </p:txBody>
        </p:sp>
        <p:sp>
          <p:nvSpPr>
            <p:cNvPr id="23" name="Полилиния 22"/>
            <p:cNvSpPr/>
            <p:nvPr/>
          </p:nvSpPr>
          <p:spPr>
            <a:xfrm>
              <a:off x="4535423" y="3747558"/>
              <a:ext cx="2503424" cy="2280331"/>
            </a:xfrm>
            <a:custGeom>
              <a:avLst/>
              <a:gdLst>
                <a:gd name="connsiteX0" fmla="*/ 0 w 2503424"/>
                <a:gd name="connsiteY0" fmla="*/ 0 h 2280331"/>
                <a:gd name="connsiteX1" fmla="*/ 2503424 w 2503424"/>
                <a:gd name="connsiteY1" fmla="*/ 0 h 2280331"/>
                <a:gd name="connsiteX2" fmla="*/ 2503424 w 2503424"/>
                <a:gd name="connsiteY2" fmla="*/ 2280331 h 2280331"/>
                <a:gd name="connsiteX3" fmla="*/ 0 w 2503424"/>
                <a:gd name="connsiteY3" fmla="*/ 2280331 h 2280331"/>
                <a:gd name="connsiteX4" fmla="*/ 0 w 2503424"/>
                <a:gd name="connsiteY4" fmla="*/ 0 h 2280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3424" h="2280331">
                  <a:moveTo>
                    <a:pt x="0" y="0"/>
                  </a:moveTo>
                  <a:lnTo>
                    <a:pt x="2503424" y="0"/>
                  </a:lnTo>
                  <a:lnTo>
                    <a:pt x="2503424" y="2280331"/>
                  </a:lnTo>
                  <a:lnTo>
                    <a:pt x="0" y="22803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5">
                <a:hueOff val="-3676672"/>
                <a:satOff val="-5114"/>
                <a:lumOff val="-1961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kern="1200" dirty="0" smtClean="0"/>
                <a:t>Разработка информационного приложения для мобильных устройств и планшетов на основе операционной системы Android</a:t>
              </a:r>
              <a:endParaRPr lang="ru-RU" sz="1600" kern="1200" dirty="0"/>
            </a:p>
          </p:txBody>
        </p:sp>
      </p:grpSp>
      <p:grpSp>
        <p:nvGrpSpPr>
          <p:cNvPr id="13" name="Группа 12"/>
          <p:cNvGrpSpPr/>
          <p:nvPr/>
        </p:nvGrpSpPr>
        <p:grpSpPr>
          <a:xfrm>
            <a:off x="6929682" y="3053681"/>
            <a:ext cx="3121152" cy="3159797"/>
            <a:chOff x="7038848" y="3229301"/>
            <a:chExt cx="3121152" cy="3159797"/>
          </a:xfrm>
        </p:grpSpPr>
        <p:sp>
          <p:nvSpPr>
            <p:cNvPr id="18" name="Полилиния 17"/>
            <p:cNvSpPr/>
            <p:nvPr/>
          </p:nvSpPr>
          <p:spPr>
            <a:xfrm>
              <a:off x="7038848" y="3229301"/>
              <a:ext cx="3121152" cy="1183746"/>
            </a:xfrm>
            <a:custGeom>
              <a:avLst/>
              <a:gdLst>
                <a:gd name="connsiteX0" fmla="*/ 0 w 3121152"/>
                <a:gd name="connsiteY0" fmla="*/ 295937 h 1183746"/>
                <a:gd name="connsiteX1" fmla="*/ 2529279 w 3121152"/>
                <a:gd name="connsiteY1" fmla="*/ 295937 h 1183746"/>
                <a:gd name="connsiteX2" fmla="*/ 2529279 w 3121152"/>
                <a:gd name="connsiteY2" fmla="*/ 0 h 1183746"/>
                <a:gd name="connsiteX3" fmla="*/ 3121152 w 3121152"/>
                <a:gd name="connsiteY3" fmla="*/ 591873 h 1183746"/>
                <a:gd name="connsiteX4" fmla="*/ 2529279 w 3121152"/>
                <a:gd name="connsiteY4" fmla="*/ 1183746 h 1183746"/>
                <a:gd name="connsiteX5" fmla="*/ 2529279 w 3121152"/>
                <a:gd name="connsiteY5" fmla="*/ 887810 h 1183746"/>
                <a:gd name="connsiteX6" fmla="*/ 0 w 3121152"/>
                <a:gd name="connsiteY6" fmla="*/ 887810 h 1183746"/>
                <a:gd name="connsiteX7" fmla="*/ 0 w 3121152"/>
                <a:gd name="connsiteY7" fmla="*/ 295937 h 118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1152" h="1183746">
                  <a:moveTo>
                    <a:pt x="0" y="295937"/>
                  </a:moveTo>
                  <a:lnTo>
                    <a:pt x="2529279" y="295937"/>
                  </a:lnTo>
                  <a:lnTo>
                    <a:pt x="2529279" y="0"/>
                  </a:lnTo>
                  <a:lnTo>
                    <a:pt x="3121152" y="591873"/>
                  </a:lnTo>
                  <a:lnTo>
                    <a:pt x="2529279" y="1183746"/>
                  </a:lnTo>
                  <a:lnTo>
                    <a:pt x="2529279" y="887810"/>
                  </a:lnTo>
                  <a:lnTo>
                    <a:pt x="0" y="887810"/>
                  </a:lnTo>
                  <a:lnTo>
                    <a:pt x="0" y="29593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7353344"/>
                <a:satOff val="-10228"/>
                <a:lumOff val="-3922"/>
                <a:alphaOff val="0"/>
              </a:schemeClr>
            </a:fillRef>
            <a:effectRef idx="0">
              <a:schemeClr val="accent5">
                <a:hueOff val="-7353344"/>
                <a:satOff val="-10228"/>
                <a:lumOff val="-392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820" tIns="379757" rIns="549936" bIns="483856" numCol="1" spcCol="1270" anchor="ctr" anchorCtr="0">
              <a:noAutofit/>
            </a:bodyPr>
            <a:lstStyle/>
            <a:p>
              <a:pPr lvl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2200" kern="1200" dirty="0" smtClean="0"/>
                <a:t>Задача</a:t>
              </a:r>
              <a:endParaRPr lang="ru-RU" sz="2200" kern="1200" dirty="0"/>
            </a:p>
          </p:txBody>
        </p:sp>
        <p:sp>
          <p:nvSpPr>
            <p:cNvPr id="19" name="Полилиния 18"/>
            <p:cNvSpPr/>
            <p:nvPr/>
          </p:nvSpPr>
          <p:spPr>
            <a:xfrm>
              <a:off x="7038848" y="4142140"/>
              <a:ext cx="2503424" cy="2246958"/>
            </a:xfrm>
            <a:custGeom>
              <a:avLst/>
              <a:gdLst>
                <a:gd name="connsiteX0" fmla="*/ 0 w 2503424"/>
                <a:gd name="connsiteY0" fmla="*/ 0 h 2246958"/>
                <a:gd name="connsiteX1" fmla="*/ 2503424 w 2503424"/>
                <a:gd name="connsiteY1" fmla="*/ 0 h 2246958"/>
                <a:gd name="connsiteX2" fmla="*/ 2503424 w 2503424"/>
                <a:gd name="connsiteY2" fmla="*/ 2246958 h 2246958"/>
                <a:gd name="connsiteX3" fmla="*/ 0 w 2503424"/>
                <a:gd name="connsiteY3" fmla="*/ 2246958 h 2246958"/>
                <a:gd name="connsiteX4" fmla="*/ 0 w 2503424"/>
                <a:gd name="connsiteY4" fmla="*/ 0 h 2246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3424" h="2246958">
                  <a:moveTo>
                    <a:pt x="0" y="0"/>
                  </a:moveTo>
                  <a:lnTo>
                    <a:pt x="2503424" y="0"/>
                  </a:lnTo>
                  <a:lnTo>
                    <a:pt x="2503424" y="2246958"/>
                  </a:lnTo>
                  <a:lnTo>
                    <a:pt x="0" y="224695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5">
                <a:hueOff val="-7353344"/>
                <a:satOff val="-10228"/>
                <a:lumOff val="-3922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kern="1200" dirty="0" smtClean="0"/>
                <a:t>Получение и применение знаний о принципах разработки приложений для мобильных платформ</a:t>
              </a:r>
              <a:endParaRPr lang="ru-RU" sz="16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36956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2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 descr="E:\Универ\5 курс\Курсовая-Дипломная\Презентация\page-i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2192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E:\Универ\5 курс\Курсовая-Дипломная\Презентация\intro-application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999" y="0"/>
            <a:ext cx="6477001" cy="68580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374573" y="209320"/>
            <a:ext cx="1165704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SMS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26490" y="1189557"/>
            <a:ext cx="1939955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Звонки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5543" y="1768518"/>
            <a:ext cx="1656223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Почта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56451" y="2635412"/>
            <a:ext cx="180209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Радио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57575" y="610596"/>
            <a:ext cx="4879862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Доступ в интернет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19729" y="3313910"/>
            <a:ext cx="1840568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Время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88579" y="3162165"/>
            <a:ext cx="1776448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Видео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25402" y="4035177"/>
            <a:ext cx="4770858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Социальные сети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83303" y="2079470"/>
            <a:ext cx="3106941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Избранное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351" y="4541236"/>
            <a:ext cx="1927131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Файлы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80013" y="5269617"/>
            <a:ext cx="374012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ru-RU" sz="4000" dirty="0" smtClean="0">
                <a:effectLst>
                  <a:glow rad="63500">
                    <a:schemeClr val="tx2">
                      <a:lumMod val="25000"/>
                      <a:alpha val="40000"/>
                    </a:schemeClr>
                  </a:glow>
                </a:effectLst>
              </a:rPr>
              <a:t>Родственники</a:t>
            </a:r>
            <a:endParaRPr lang="ru-RU" sz="4000" dirty="0">
              <a:effectLst>
                <a:glow rad="63500">
                  <a:schemeClr val="tx2">
                    <a:lumMod val="2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215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10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51761" y="2286000"/>
            <a:ext cx="3151761" cy="4572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17" name="Диаграмма 16"/>
          <p:cNvGraphicFramePr/>
          <p:nvPr>
            <p:extLst>
              <p:ext uri="{D42A27DB-BD31-4B8C-83A1-F6EECF244321}">
                <p14:modId xmlns:p14="http://schemas.microsoft.com/office/powerpoint/2010/main" val="3325652989"/>
              </p:ext>
            </p:extLst>
          </p:nvPr>
        </p:nvGraphicFramePr>
        <p:xfrm>
          <a:off x="2032000" y="1439333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90282"/>
          </a:xfrm>
        </p:spPr>
        <p:txBody>
          <a:bodyPr/>
          <a:lstStyle/>
          <a:p>
            <a:r>
              <a:rPr lang="ru-RU" sz="4200" dirty="0" smtClean="0"/>
              <a:t>Выбор платформы</a:t>
            </a:r>
            <a:endParaRPr lang="ru-RU" sz="4200" dirty="0"/>
          </a:p>
        </p:txBody>
      </p:sp>
    </p:spTree>
    <p:extLst>
      <p:ext uri="{BB962C8B-B14F-4D97-AF65-F5344CB8AC3E}">
        <p14:creationId xmlns:p14="http://schemas.microsoft.com/office/powerpoint/2010/main" val="155619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33333E-6 L 0.25808 3.33333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0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462" y="499121"/>
            <a:ext cx="5760000" cy="388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462" y="2614394"/>
            <a:ext cx="1800000" cy="35454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0"/>
            <a:ext cx="3151761" cy="4572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918" y="2443121"/>
            <a:ext cx="6120000" cy="44146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790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erver-monitor.clan.su/_ld/0/3515266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95" y="2757690"/>
            <a:ext cx="2342733" cy="14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95" y="4455586"/>
            <a:ext cx="2000000" cy="1080000"/>
          </a:xfrm>
          <a:prstGeom prst="roundRect">
            <a:avLst>
              <a:gd name="adj" fmla="val 16667"/>
            </a:avLst>
          </a:prstGeom>
          <a:solidFill>
            <a:schemeClr val="tx1"/>
          </a:solidFill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4" name="Picture 2" descr="http://www.kevalam.com/images/development_images/database%20development/SQLit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028" y="5392914"/>
            <a:ext cx="2277680" cy="1080000"/>
          </a:xfrm>
          <a:prstGeom prst="roundRect">
            <a:avLst>
              <a:gd name="adj" fmla="val 16667"/>
            </a:avLst>
          </a:prstGeom>
          <a:solidFill>
            <a:schemeClr val="tx1"/>
          </a:solidFill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5" name="Picture 2" descr="http://www.bapps.kz/media/img/technology/android-studio-logo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95" y="1301359"/>
            <a:ext cx="2562713" cy="108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767263" y="3173188"/>
            <a:ext cx="6814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Java</a:t>
            </a:r>
            <a:r>
              <a:rPr lang="en-US" dirty="0" smtClean="0"/>
              <a:t> – </a:t>
            </a:r>
            <a:r>
              <a:rPr lang="ru-RU" dirty="0" smtClean="0"/>
              <a:t>язык программирования, для создания приложений для системы </a:t>
            </a:r>
            <a:r>
              <a:rPr lang="en-US" dirty="0" smtClean="0"/>
              <a:t>Android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3767263" y="4796922"/>
            <a:ext cx="68141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PHP + MySQL </a:t>
            </a:r>
            <a:r>
              <a:rPr lang="en-US" dirty="0" smtClean="0"/>
              <a:t>– </a:t>
            </a:r>
            <a:r>
              <a:rPr lang="ru-RU" dirty="0"/>
              <a:t>о</a:t>
            </a:r>
            <a:r>
              <a:rPr lang="ru-RU" dirty="0" smtClean="0"/>
              <a:t>существляют получение данных для приложения из интернета.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 smtClean="0"/>
              <a:t>SQLite</a:t>
            </a:r>
            <a:r>
              <a:rPr lang="en-US" dirty="0" smtClean="0"/>
              <a:t> –</a:t>
            </a:r>
            <a:r>
              <a:rPr lang="ru-RU" dirty="0" smtClean="0"/>
              <a:t> хранение данных внутри приложения</a:t>
            </a:r>
            <a:endParaRPr lang="ru-RU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767263" y="1518193"/>
            <a:ext cx="6814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Android Studio </a:t>
            </a:r>
            <a:r>
              <a:rPr lang="en-US" dirty="0" smtClean="0"/>
              <a:t>– </a:t>
            </a:r>
            <a:r>
              <a:rPr lang="ru-RU" dirty="0"/>
              <a:t>и</a:t>
            </a:r>
            <a:r>
              <a:rPr lang="ru-RU" dirty="0" smtClean="0"/>
              <a:t>нтегрированная среда разработки для создания приложения для системы </a:t>
            </a:r>
            <a:r>
              <a:rPr lang="en-US" dirty="0" smtClean="0"/>
              <a:t>Android</a:t>
            </a:r>
            <a:endParaRPr lang="ru-RU" dirty="0"/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646111" y="452718"/>
            <a:ext cx="9404723" cy="8275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 smtClean="0"/>
              <a:t>Используемые инструменты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310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Ион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/v1.0">
  <Id Name="System.Storyboarding.Icons.FolderOpen" RevisionId="05cd6d03-c0b2-488e-98a7-d68de69a2cfc" Stencil="System.Storyboarding.Icons" StencilRevisionId="05cd6d03-c0b2-488e-98a7-d68de69a2cfc" StencilVersion="0.1"/>
</Control>
</file>

<file path=customXml/item10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1.xml><?xml version="1.0" encoding="utf-8"?>
<Control xmlns="http://schemas.microsoft.com/VisualStudio/2011/storyboarding/control">
  <Id Name="3066a284-3e76-4d91-ab14-af6a1beb2c41" Revision="1" Stencil="System.MyShapes" StencilVersion="1.0"/>
</Control>
</file>

<file path=customXml/item12.xml><?xml version="1.0" encoding="utf-8"?>
<Control xmlns="http://schemas.microsoft.com/VisualStudio/2011/storyboarding/control">
  <Id Name="System.Storyboarding.Backgrounds.SharePoint" Revision="1" Stencil="System.Storyboarding.Backgrounds" StencilVersion="0.1"/>
</Control>
</file>

<file path=customXml/item13.xml><?xml version="1.0" encoding="utf-8"?>
<Control xmlns="http://schemas.microsoft.com/VisualStudio/2011/storyboarding/control/v1.0">
  <Id Name="System.Storyboarding.Media.Image" RevisionId="658c0869-8ded-44f2-a68a-f8e8fcb7d3bd" Stencil="System.Storyboarding.Media" StencilRevisionId="658c0869-8ded-44f2-a68a-f8e8fcb7d3bd" StencilVersion="0.1"/>
</Control>
</file>

<file path=customXml/item14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5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2.xml><?xml version="1.0" encoding="utf-8"?>
<Control xmlns="http://schemas.microsoft.com/VisualStudio/2011/storyboarding/control/v1.0">
  <Id Name="System.Storyboarding.Common.SearchBox" RevisionId="68ea164d-c1de-47a5-804f-d4d1290fa524" Stencil="System.Storyboarding.Common" StencilRevisionId="68ea164d-c1de-47a5-804f-d4d1290fa524" StencilVersion="0.1"/>
</Control>
</file>

<file path=customXml/item3.xml><?xml version="1.0" encoding="utf-8"?>
<Control xmlns="http://schemas.microsoft.com/VisualStudio/2011/storyboarding/control/v1.0">
  <Id Name="System.Storyboarding.Icons.Help" RevisionId="05cd6d03-c0b2-488e-98a7-d68de69a2cfc" Stencil="System.Storyboarding.Icons" StencilRevisionId="05cd6d03-c0b2-488e-98a7-d68de69a2cfc" StencilVersion="0.1"/>
</Control>
</file>

<file path=customXml/item4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5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6.xml><?xml version="1.0" encoding="utf-8"?>
<Control xmlns="http://schemas.microsoft.com/VisualStudio/2011/storyboarding/control/v1.0">
  <Id Name="System.Storyboarding.Common.Breadcrumb" RevisionId="68ea164d-c1de-47a5-804f-d4d1290fa524" Stencil="System.Storyboarding.Common" StencilRevisionId="68ea164d-c1de-47a5-804f-d4d1290fa524" StencilVersion="0.1"/>
</Control>
</file>

<file path=customXml/item7.xml><?xml version="1.0" encoding="utf-8"?>
<Control xmlns="http://schemas.microsoft.com/VisualStudio/2011/storyboarding/control">
  <Id Name="3066a284-3e76-4d91-ab14-af6a1beb2c41" Revision="1" Stencil="System.MyShapes" StencilVersion="1.0"/>
</Control>
</file>

<file path=customXml/item8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9.xml><?xml version="1.0" encoding="utf-8"?>
<Control xmlns="http://schemas.microsoft.com/VisualStudio/2011/storyboarding/control/v1.0">
  <Id Name="System.Storyboarding.Common.DropdownBox" RevisionId="68ea164d-c1de-47a5-804f-d4d1290fa524" Stencil="System.Storyboarding.Common" StencilRevisionId="68ea164d-c1de-47a5-804f-d4d1290fa524" StencilVersion="0.1"/>
</Control>
</file>

<file path=customXml/itemProps1.xml><?xml version="1.0" encoding="utf-8"?>
<ds:datastoreItem xmlns:ds="http://schemas.openxmlformats.org/officeDocument/2006/customXml" ds:itemID="{934EB667-AF10-4075-9E90-7049754B8EC6}">
  <ds:schemaRefs>
    <ds:schemaRef ds:uri="http://schemas.microsoft.com/VisualStudio/2011/storyboarding/control/v1.0"/>
  </ds:schemaRefs>
</ds:datastoreItem>
</file>

<file path=customXml/itemProps10.xml><?xml version="1.0" encoding="utf-8"?>
<ds:datastoreItem xmlns:ds="http://schemas.openxmlformats.org/officeDocument/2006/customXml" ds:itemID="{56488C50-B9C7-4642-960B-834396EF3184}">
  <ds:schemaRefs>
    <ds:schemaRef ds:uri="http://schemas.microsoft.com/VisualStudio/2011/storyboarding/control/v1.0"/>
  </ds:schemaRefs>
</ds:datastoreItem>
</file>

<file path=customXml/itemProps11.xml><?xml version="1.0" encoding="utf-8"?>
<ds:datastoreItem xmlns:ds="http://schemas.openxmlformats.org/officeDocument/2006/customXml" ds:itemID="{6CCC1B4B-1B53-4063-87B8-2F25B4F017B7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E4B93A27-1743-4D2E-9614-A904D18ADC48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DAD2705F-338A-49B9-B314-6993E2969536}">
  <ds:schemaRefs>
    <ds:schemaRef ds:uri="http://schemas.microsoft.com/VisualStudio/2011/storyboarding/control/v1.0"/>
  </ds:schemaRefs>
</ds:datastoreItem>
</file>

<file path=customXml/itemProps14.xml><?xml version="1.0" encoding="utf-8"?>
<ds:datastoreItem xmlns:ds="http://schemas.openxmlformats.org/officeDocument/2006/customXml" ds:itemID="{962A0133-9890-4894-834B-EB7E6438A1DD}">
  <ds:schemaRefs>
    <ds:schemaRef ds:uri="http://schemas.microsoft.com/VisualStudio/2011/storyboarding/control/v1.0"/>
  </ds:schemaRefs>
</ds:datastoreItem>
</file>

<file path=customXml/itemProps15.xml><?xml version="1.0" encoding="utf-8"?>
<ds:datastoreItem xmlns:ds="http://schemas.openxmlformats.org/officeDocument/2006/customXml" ds:itemID="{5C2168F3-5330-4D8E-AC8F-EB70434878AB}">
  <ds:schemaRefs>
    <ds:schemaRef ds:uri="http://schemas.microsoft.com/VisualStudio/2011/storyboarding/control/v1.0"/>
  </ds:schemaRefs>
</ds:datastoreItem>
</file>

<file path=customXml/itemProps2.xml><?xml version="1.0" encoding="utf-8"?>
<ds:datastoreItem xmlns:ds="http://schemas.openxmlformats.org/officeDocument/2006/customXml" ds:itemID="{268D793C-100F-4749-A3CB-4FEEA334DED9}">
  <ds:schemaRefs>
    <ds:schemaRef ds:uri="http://schemas.microsoft.com/VisualStudio/2011/storyboarding/control/v1.0"/>
  </ds:schemaRefs>
</ds:datastoreItem>
</file>

<file path=customXml/itemProps3.xml><?xml version="1.0" encoding="utf-8"?>
<ds:datastoreItem xmlns:ds="http://schemas.openxmlformats.org/officeDocument/2006/customXml" ds:itemID="{249BC9C3-27C1-4751-97CE-819661B14D9E}">
  <ds:schemaRefs>
    <ds:schemaRef ds:uri="http://schemas.microsoft.com/VisualStudio/2011/storyboarding/control/v1.0"/>
  </ds:schemaRefs>
</ds:datastoreItem>
</file>

<file path=customXml/itemProps4.xml><?xml version="1.0" encoding="utf-8"?>
<ds:datastoreItem xmlns:ds="http://schemas.openxmlformats.org/officeDocument/2006/customXml" ds:itemID="{B153B7F0-2641-48F3-AB0D-649D738005AC}">
  <ds:schemaRefs>
    <ds:schemaRef ds:uri="http://schemas.microsoft.com/VisualStudio/2011/storyboarding/control/v1.0"/>
  </ds:schemaRefs>
</ds:datastoreItem>
</file>

<file path=customXml/itemProps5.xml><?xml version="1.0" encoding="utf-8"?>
<ds:datastoreItem xmlns:ds="http://schemas.openxmlformats.org/officeDocument/2006/customXml" ds:itemID="{F40027F6-ACF5-4B91-8530-640E3C8BA047}">
  <ds:schemaRefs>
    <ds:schemaRef ds:uri="http://schemas.microsoft.com/VisualStudio/2011/storyboarding/control/v1.0"/>
  </ds:schemaRefs>
</ds:datastoreItem>
</file>

<file path=customXml/itemProps6.xml><?xml version="1.0" encoding="utf-8"?>
<ds:datastoreItem xmlns:ds="http://schemas.openxmlformats.org/officeDocument/2006/customXml" ds:itemID="{CA3C2F73-CC3B-443A-B2BF-9E7BA80ED749}">
  <ds:schemaRefs>
    <ds:schemaRef ds:uri="http://schemas.microsoft.com/VisualStudio/2011/storyboarding/control/v1.0"/>
  </ds:schemaRefs>
</ds:datastoreItem>
</file>

<file path=customXml/itemProps7.xml><?xml version="1.0" encoding="utf-8"?>
<ds:datastoreItem xmlns:ds="http://schemas.openxmlformats.org/officeDocument/2006/customXml" ds:itemID="{215D3523-6867-4EDA-8C13-8FEF66991C91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32CA6D9B-E8E2-4531-A61D-B78D3DAEE7B9}">
  <ds:schemaRefs>
    <ds:schemaRef ds:uri="http://schemas.microsoft.com/VisualStudio/2011/storyboarding/control/v1.0"/>
  </ds:schemaRefs>
</ds:datastoreItem>
</file>

<file path=customXml/itemProps9.xml><?xml version="1.0" encoding="utf-8"?>
<ds:datastoreItem xmlns:ds="http://schemas.openxmlformats.org/officeDocument/2006/customXml" ds:itemID="{B466AC01-F12B-482A-A26E-65C2DE14854E}">
  <ds:schemaRefs>
    <ds:schemaRef ds:uri="http://schemas.microsoft.com/VisualStudio/2011/storyboarding/control/v1.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2026</TotalTime>
  <Words>717</Words>
  <Application>Microsoft Office PowerPoint</Application>
  <PresentationFormat>Широкоэкранный</PresentationFormat>
  <Paragraphs>180</Paragraphs>
  <Slides>13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Ион</vt:lpstr>
      <vt:lpstr>Автоматизированная система для мобильных устройств «Обеспечение родительского контроля учащихся» на базе операционной системы Android</vt:lpstr>
      <vt:lpstr>И воспитание, и образование нераздельны. Нельзя воспитывать, не передавая знания, всякое же знание действует воспитательно.</vt:lpstr>
      <vt:lpstr>Обозначение проблемы</vt:lpstr>
      <vt:lpstr>Обозначение проблемы</vt:lpstr>
      <vt:lpstr>Основы квалификационной работы</vt:lpstr>
      <vt:lpstr>Презентация PowerPoint</vt:lpstr>
      <vt:lpstr>Выбор платформы</vt:lpstr>
      <vt:lpstr>Презентация PowerPoint</vt:lpstr>
      <vt:lpstr>Презентация PowerPoint</vt:lpstr>
      <vt:lpstr>Общая функциональная схема</vt:lpstr>
      <vt:lpstr>Уровни доступа</vt:lpstr>
      <vt:lpstr>Демонстрация работы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Цифровая школа</dc:title>
  <dc:creator>Сергей Гагауз</dc:creator>
  <cp:lastModifiedBy>Сергей Гагауз</cp:lastModifiedBy>
  <cp:revision>184</cp:revision>
  <dcterms:created xsi:type="dcterms:W3CDTF">2014-12-29T07:43:35Z</dcterms:created>
  <dcterms:modified xsi:type="dcterms:W3CDTF">2015-06-29T14:44:31Z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